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5"/>
  </p:notesMasterIdLst>
  <p:sldIdLst>
    <p:sldId id="257" r:id="rId2"/>
    <p:sldId id="307" r:id="rId3"/>
    <p:sldId id="269" r:id="rId4"/>
    <p:sldId id="302" r:id="rId5"/>
    <p:sldId id="296" r:id="rId6"/>
    <p:sldId id="263" r:id="rId7"/>
    <p:sldId id="264" r:id="rId8"/>
    <p:sldId id="306" r:id="rId9"/>
    <p:sldId id="285" r:id="rId10"/>
    <p:sldId id="261" r:id="rId11"/>
    <p:sldId id="272" r:id="rId12"/>
    <p:sldId id="295" r:id="rId13"/>
    <p:sldId id="294" r:id="rId14"/>
    <p:sldId id="286" r:id="rId15"/>
    <p:sldId id="287" r:id="rId16"/>
    <p:sldId id="288" r:id="rId17"/>
    <p:sldId id="289" r:id="rId18"/>
    <p:sldId id="293" r:id="rId19"/>
    <p:sldId id="291" r:id="rId20"/>
    <p:sldId id="290" r:id="rId21"/>
    <p:sldId id="298" r:id="rId22"/>
    <p:sldId id="305" r:id="rId23"/>
    <p:sldId id="308" r:id="rId24"/>
  </p:sldIdLst>
  <p:sldSz cx="10693400" cy="7561263"/>
  <p:notesSz cx="7100888" cy="102330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45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71" autoAdjust="0"/>
  </p:normalViewPr>
  <p:slideViewPr>
    <p:cSldViewPr>
      <p:cViewPr varScale="1">
        <p:scale>
          <a:sx n="64" d="100"/>
          <a:sy n="64" d="100"/>
        </p:scale>
        <p:origin x="-390" y="-96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720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2194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44AA719-2410-4C94-8E35-7CF754D54012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66763"/>
            <a:ext cx="5427662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089" y="4860687"/>
            <a:ext cx="5680710" cy="4604861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2194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7424A6E-5C5C-4D0A-B021-7E2BD831D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073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38200" y="777875"/>
            <a:ext cx="5424488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0089" y="4860687"/>
            <a:ext cx="5680710" cy="460486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38200" y="777875"/>
            <a:ext cx="5424488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0089" y="4860687"/>
            <a:ext cx="5680710" cy="460486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38200" y="777875"/>
            <a:ext cx="5424488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0089" y="4860687"/>
            <a:ext cx="5680710" cy="4604861"/>
          </a:xfrm>
          <a:noFill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56447" y="362941"/>
            <a:ext cx="9977764" cy="683228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9525" y="478684"/>
            <a:ext cx="9714352" cy="3427773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44779" y="2006861"/>
            <a:ext cx="9089390" cy="2016337"/>
          </a:xfrm>
        </p:spPr>
        <p:txBody>
          <a:bodyPr lIns="52153" rIns="52153" bIns="52153"/>
          <a:lstStyle>
            <a:lvl1pPr algn="r">
              <a:defRPr sz="51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844779" y="4062919"/>
            <a:ext cx="9089390" cy="1008168"/>
          </a:xfrm>
        </p:spPr>
        <p:txBody>
          <a:bodyPr lIns="208611" tIns="0"/>
          <a:lstStyle>
            <a:lvl1pPr marL="41722" indent="0" algn="r">
              <a:spcBef>
                <a:spcPts val="0"/>
              </a:spcBef>
              <a:buNone/>
              <a:defRPr sz="2300">
                <a:solidFill>
                  <a:schemeClr val="bg2">
                    <a:shade val="25000"/>
                  </a:schemeClr>
                </a:solidFill>
              </a:defRPr>
            </a:lvl1pPr>
            <a:lvl2pPr marL="521528" indent="0" algn="ctr">
              <a:buNone/>
            </a:lvl2pPr>
            <a:lvl3pPr marL="1043056" indent="0" algn="ctr">
              <a:buNone/>
            </a:lvl3pPr>
            <a:lvl4pPr marL="1564584" indent="0" algn="ctr">
              <a:buNone/>
            </a:lvl4pPr>
            <a:lvl5pPr marL="2086112" indent="0" algn="ctr">
              <a:buNone/>
            </a:lvl5pPr>
            <a:lvl6pPr marL="2607640" indent="0" algn="ctr">
              <a:buNone/>
            </a:lvl6pPr>
            <a:lvl7pPr marL="3129168" indent="0" algn="ctr">
              <a:buNone/>
            </a:lvl7pPr>
            <a:lvl8pPr marL="3650696" indent="0" algn="ctr">
              <a:buNone/>
            </a:lvl8pPr>
            <a:lvl9pPr marL="4172224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37" y="5494518"/>
            <a:ext cx="9570593" cy="1159394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88137" y="584738"/>
            <a:ext cx="9570593" cy="461741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588103"/>
            <a:ext cx="2316903" cy="5796967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3782" y="588101"/>
            <a:ext cx="6950710" cy="5796969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37" y="5494518"/>
            <a:ext cx="9570593" cy="1159394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8137" y="584738"/>
            <a:ext cx="9570593" cy="4617411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56447" y="362941"/>
            <a:ext cx="9977764" cy="683228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9525" y="478684"/>
            <a:ext cx="9714352" cy="4786517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702" y="5434027"/>
            <a:ext cx="9570593" cy="746045"/>
          </a:xfrm>
        </p:spPr>
        <p:txBody>
          <a:bodyPr lIns="104306" bIns="0" anchor="b"/>
          <a:lstStyle>
            <a:lvl1pPr algn="l">
              <a:buNone/>
              <a:defRPr sz="41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7702" y="6201255"/>
            <a:ext cx="9570593" cy="463757"/>
          </a:xfrm>
        </p:spPr>
        <p:txBody>
          <a:bodyPr lIns="135597" tIns="0" anchor="t"/>
          <a:lstStyle>
            <a:lvl1pPr marL="0" marR="41722" indent="0" algn="l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1506" y="584738"/>
            <a:ext cx="4598162" cy="483920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1129" y="584738"/>
            <a:ext cx="4598162" cy="483920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37" y="5494518"/>
            <a:ext cx="9570593" cy="1159394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0115" y="638857"/>
            <a:ext cx="4598162" cy="873395"/>
          </a:xfrm>
        </p:spPr>
        <p:txBody>
          <a:bodyPr lIns="166889" anchor="ctr"/>
          <a:lstStyle>
            <a:lvl1pPr marL="0" indent="0" algn="l">
              <a:buNone/>
              <a:defRPr sz="2700" b="1">
                <a:solidFill>
                  <a:schemeClr val="tx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440453" y="638857"/>
            <a:ext cx="4598162" cy="873395"/>
          </a:xfrm>
        </p:spPr>
        <p:txBody>
          <a:bodyPr lIns="156458" anchor="ctr"/>
          <a:lstStyle>
            <a:lvl1pPr marL="0" indent="0" algn="l">
              <a:buNone/>
              <a:defRPr sz="2700" b="1">
                <a:solidFill>
                  <a:schemeClr val="tx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10115" y="1596266"/>
            <a:ext cx="4598162" cy="3847843"/>
          </a:xfrm>
        </p:spPr>
        <p:txBody>
          <a:bodyPr anchor="t"/>
          <a:lstStyle>
            <a:lvl1pPr algn="l">
              <a:defRPr sz="2700"/>
            </a:lvl1pPr>
            <a:lvl2pPr algn="l">
              <a:defRPr sz="2300"/>
            </a:lvl2pPr>
            <a:lvl3pPr algn="l">
              <a:defRPr sz="2100"/>
            </a:lvl3pPr>
            <a:lvl4pPr algn="l">
              <a:defRPr sz="1800"/>
            </a:lvl4pPr>
            <a:lvl5pPr algn="l"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40453" y="1596266"/>
            <a:ext cx="4598162" cy="3847843"/>
          </a:xfrm>
        </p:spPr>
        <p:txBody>
          <a:bodyPr anchor="t"/>
          <a:lstStyle>
            <a:lvl1pPr algn="l">
              <a:defRPr sz="2700"/>
            </a:lvl1pPr>
            <a:lvl2pPr algn="l">
              <a:defRPr sz="2300"/>
            </a:lvl2pPr>
            <a:lvl3pPr algn="l">
              <a:defRPr sz="2100"/>
            </a:lvl3pPr>
            <a:lvl4pPr algn="l">
              <a:defRPr sz="1800"/>
            </a:lvl4pPr>
            <a:lvl5pPr algn="l"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56447" y="362941"/>
            <a:ext cx="9977764" cy="683228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300" y="588098"/>
            <a:ext cx="3475355" cy="1008168"/>
          </a:xfrm>
        </p:spPr>
        <p:txBody>
          <a:bodyPr anchor="b"/>
          <a:lstStyle>
            <a:lvl1pPr algn="l">
              <a:buNone/>
              <a:defRPr sz="25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477374" y="1596269"/>
            <a:ext cx="3475355" cy="4637434"/>
          </a:xfrm>
        </p:spPr>
        <p:txBody>
          <a:bodyPr lIns="104306"/>
          <a:lstStyle>
            <a:lvl1pPr marL="20861" marR="20861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 sz="1400">
                <a:solidFill>
                  <a:schemeClr val="tx1"/>
                </a:solidFill>
              </a:defRPr>
            </a:lvl2pPr>
            <a:lvl3pPr>
              <a:buNone/>
              <a:defRPr sz="1100">
                <a:solidFill>
                  <a:schemeClr val="tx1"/>
                </a:solidFill>
              </a:defRPr>
            </a:lvl3pPr>
            <a:lvl4pPr>
              <a:buNone/>
              <a:defRPr sz="1000">
                <a:solidFill>
                  <a:schemeClr val="tx1"/>
                </a:solidFill>
              </a:defRPr>
            </a:lvl4pPr>
            <a:lvl5pPr>
              <a:buNone/>
              <a:defRPr sz="10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890383" y="1025527"/>
            <a:ext cx="5410036" cy="5208872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3000">
                <a:solidFill>
                  <a:schemeClr val="tx1"/>
                </a:solidFill>
              </a:defRPr>
            </a:lvl2pPr>
            <a:lvl3pPr>
              <a:defRPr sz="2700">
                <a:solidFill>
                  <a:schemeClr val="tx1"/>
                </a:solidFill>
              </a:defRPr>
            </a:lvl3pPr>
            <a:lvl4pPr>
              <a:defRPr sz="2300">
                <a:solidFill>
                  <a:schemeClr val="tx1"/>
                </a:solidFill>
              </a:defRPr>
            </a:lvl4pPr>
            <a:lvl5pPr>
              <a:defRPr sz="23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56447" y="362941"/>
            <a:ext cx="9977764" cy="683228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7485381" y="478684"/>
            <a:ext cx="2718496" cy="47888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5526024"/>
            <a:ext cx="9624060" cy="1159394"/>
          </a:xfrm>
        </p:spPr>
        <p:txBody>
          <a:bodyPr anchor="t"/>
          <a:lstStyle>
            <a:lvl1pPr algn="l">
              <a:buNone/>
              <a:defRPr sz="41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7557783" y="588098"/>
            <a:ext cx="2619883" cy="4643352"/>
          </a:xfrm>
        </p:spPr>
        <p:txBody>
          <a:bodyPr lIns="104306"/>
          <a:lstStyle>
            <a:lvl1pPr marL="52153" indent="0" algn="l">
              <a:spcBef>
                <a:spcPts val="0"/>
              </a:spcBef>
              <a:buNone/>
              <a:defRPr sz="1600">
                <a:solidFill>
                  <a:srgbClr val="FFFFFF"/>
                </a:solidFill>
              </a:defRPr>
            </a:lvl1pPr>
            <a:lvl2pPr>
              <a:defRPr sz="1400">
                <a:solidFill>
                  <a:srgbClr val="FFFFFF"/>
                </a:solidFill>
              </a:defRPr>
            </a:lvl2pPr>
            <a:lvl3pPr>
              <a:defRPr sz="1100">
                <a:solidFill>
                  <a:srgbClr val="FFFFFF"/>
                </a:solidFill>
              </a:defRPr>
            </a:lvl3pPr>
            <a:lvl4pPr>
              <a:defRPr sz="1000">
                <a:solidFill>
                  <a:srgbClr val="FFFFFF"/>
                </a:solidFill>
              </a:defRPr>
            </a:lvl4pPr>
            <a:lvl5pPr>
              <a:defRPr sz="10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2898" y="480454"/>
            <a:ext cx="6929323" cy="47888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7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56447" y="362941"/>
            <a:ext cx="9977764" cy="683228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9525" y="478684"/>
            <a:ext cx="9714352" cy="604901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88137" y="5496844"/>
            <a:ext cx="9570593" cy="1159394"/>
          </a:xfrm>
          <a:prstGeom prst="rect">
            <a:avLst/>
          </a:prstGeom>
        </p:spPr>
        <p:txBody>
          <a:bodyPr vert="horz" lIns="104306" tIns="52153" rIns="104306" bIns="52153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88137" y="584738"/>
            <a:ext cx="9570593" cy="4617411"/>
          </a:xfrm>
          <a:prstGeom prst="rect">
            <a:avLst/>
          </a:prstGeom>
        </p:spPr>
        <p:txBody>
          <a:bodyPr vert="horz" lIns="208611" tIns="104306" rIns="104306" bIns="52153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4416206" y="6738626"/>
            <a:ext cx="2673350" cy="402567"/>
          </a:xfrm>
          <a:prstGeom prst="rect">
            <a:avLst/>
          </a:prstGeom>
        </p:spPr>
        <p:txBody>
          <a:bodyPr vert="horz" lIns="104306" tIns="52153" rIns="104306" bIns="52153" anchor="b"/>
          <a:lstStyle>
            <a:lvl1pPr algn="r" eaLnBrk="1" latinLnBrk="0" hangingPunct="1">
              <a:defRPr kumimoji="0" sz="11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F93ED337-B78B-4EAA-93B3-0B25C22C28C4}" type="datetimeFigureOut">
              <a:rPr lang="ru-RU" smtClean="0">
                <a:solidFill>
                  <a:srgbClr val="444D26">
                    <a:shade val="90000"/>
                  </a:srgbClr>
                </a:solidFill>
              </a:rPr>
              <a:pPr>
                <a:defRPr/>
              </a:pPr>
              <a:t>11.11.2015</a:t>
            </a:fld>
            <a:endParaRPr lang="ru-RU">
              <a:solidFill>
                <a:srgbClr val="444D26">
                  <a:shade val="9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7089556" y="6738626"/>
            <a:ext cx="2673350" cy="402567"/>
          </a:xfrm>
          <a:prstGeom prst="rect">
            <a:avLst/>
          </a:prstGeom>
        </p:spPr>
        <p:txBody>
          <a:bodyPr vert="horz" lIns="104306" tIns="52153" rIns="104306" bIns="52153" anchor="b"/>
          <a:lstStyle>
            <a:lvl1pPr algn="l" eaLnBrk="1" latinLnBrk="0" hangingPunct="1">
              <a:defRPr kumimoji="0" sz="11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444D26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762906" y="6738626"/>
            <a:ext cx="534670" cy="402567"/>
          </a:xfrm>
          <a:prstGeom prst="rect">
            <a:avLst/>
          </a:prstGeom>
        </p:spPr>
        <p:txBody>
          <a:bodyPr vert="horz" lIns="104306" tIns="52153" rIns="104306" bIns="52153" anchor="b"/>
          <a:lstStyle>
            <a:lvl1pPr algn="r" eaLnBrk="1" latinLnBrk="0" hangingPunct="1">
              <a:defRPr kumimoji="0" sz="11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6312D817-8DD1-4C00-A2D4-0A9AFD2211A3}" type="slidenum">
              <a:rPr lang="ru-RU" smtClean="0">
                <a:solidFill>
                  <a:srgbClr val="444D2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44D26">
                  <a:shade val="9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02486" indent="-302486" algn="l" rtl="0" eaLnBrk="1" latinLnBrk="0" hangingPunct="1">
        <a:spcBef>
          <a:spcPts val="285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25834" indent="-229472" algn="l" rtl="0" eaLnBrk="1" latinLnBrk="0" hangingPunct="1">
        <a:spcBef>
          <a:spcPts val="285"/>
        </a:spcBef>
        <a:buClr>
          <a:schemeClr val="accent1"/>
        </a:buClr>
        <a:buSzPct val="100000"/>
        <a:buFont typeface="Verdana"/>
        <a:buChar char="◦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897028" indent="-208611" algn="l" rtl="0" eaLnBrk="1" latinLnBrk="0" hangingPunct="1">
        <a:spcBef>
          <a:spcPts val="285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223" indent="-208611" algn="l" rtl="0" eaLnBrk="1" latinLnBrk="0" hangingPunct="1">
        <a:spcBef>
          <a:spcPts val="262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60279" indent="-208611" algn="l" rtl="0" eaLnBrk="1" latinLnBrk="0" hangingPunct="1">
        <a:spcBef>
          <a:spcPts val="28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181" indent="-208611" algn="l" rtl="0" eaLnBrk="1" latinLnBrk="0" hangingPunct="1">
        <a:spcBef>
          <a:spcPts val="285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40084" indent="-208611" algn="l" rtl="0" eaLnBrk="1" latinLnBrk="0" hangingPunct="1">
        <a:spcBef>
          <a:spcPts val="291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190418" indent="-208611" algn="l" rtl="0" eaLnBrk="1" latinLnBrk="0" hangingPunct="1">
        <a:spcBef>
          <a:spcPts val="293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451182" indent="-208611" algn="l" rtl="0" eaLnBrk="1" latinLnBrk="0" hangingPunct="1">
        <a:spcBef>
          <a:spcPts val="291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37" y="468263"/>
            <a:ext cx="9330595" cy="7312896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3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Балаларны</a:t>
            </a:r>
            <a:r>
              <a:rPr lang="tt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6000" dirty="0" smtClean="0">
                <a:latin typeface="Times New Roman" pitchFamily="18" charset="0"/>
                <a:cs typeface="Times New Roman" pitchFamily="18" charset="0"/>
              </a:rPr>
              <a:t>ике дәүләт теленә өйрәтудә инновацион технологияләр </a:t>
            </a:r>
            <a:r>
              <a:rPr lang="tt-RU" sz="6000" dirty="0" smtClean="0">
                <a:latin typeface="Times New Roman" pitchFamily="18" charset="0"/>
                <a:cs typeface="Times New Roman" pitchFamily="18" charset="0"/>
              </a:rPr>
              <a:t>куллану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Гарипова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Дилэ</a:t>
            </a: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Салимзяновна</a:t>
            </a: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>
                <a:latin typeface="Times New Roman" pitchFamily="18" charset="0"/>
                <a:cs typeface="Times New Roman" pitchFamily="18" charset="0"/>
              </a:rPr>
            </a:br>
            <a:endParaRPr lang="ru-RU" sz="6700" dirty="0">
              <a:solidFill>
                <a:srgbClr val="4904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68422" y="5606187"/>
            <a:ext cx="3031653" cy="459268"/>
          </a:xfrm>
          <a:prstGeom prst="rect">
            <a:avLst/>
          </a:prstGeom>
          <a:noFill/>
          <a:ln>
            <a:noFill/>
          </a:ln>
        </p:spPr>
        <p:txBody>
          <a:bodyPr lIns="104306" tIns="52153" rIns="104306" bIns="5215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300" dirty="0" smtClean="0">
                <a:solidFill>
                  <a:srgbClr val="E7BC29"/>
                </a:solidFill>
                <a:latin typeface="Arial" charset="0"/>
                <a:cs typeface="Arial" charset="0"/>
              </a:rPr>
              <a:t>.</a:t>
            </a:r>
            <a:endParaRPr lang="ru-RU" sz="2300" dirty="0">
              <a:solidFill>
                <a:srgbClr val="E7BC2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0980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34134" y="525553"/>
            <a:ext cx="10025133" cy="190541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t-RU" sz="5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Ата-аналар җыелышында рус теленнән ачык эшчәнлек </a:t>
            </a:r>
            <a:endParaRPr lang="ru-RU" sz="5000" dirty="0" smtClean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фото на презентацию\DSC04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763" y="2677940"/>
            <a:ext cx="4594852" cy="3102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 descr="D:\DCIM\106_PANA\P1060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3158" y="3386813"/>
            <a:ext cx="4706206" cy="3327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9653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50591" y="0"/>
            <a:ext cx="10108675" cy="1260193"/>
          </a:xfrm>
        </p:spPr>
        <p:txBody>
          <a:bodyPr>
            <a:normAutofit/>
          </a:bodyPr>
          <a:lstStyle/>
          <a:p>
            <a:pPr algn="ctr"/>
            <a:r>
              <a:rPr lang="tt-RU" sz="4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Әти-әниләргә һәм тәрбиячеләргә ярдәмгә</a:t>
            </a:r>
            <a:endParaRPr lang="ru-RU" sz="4000" dirty="0" smtClean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D:\DCIM\106_PANA\P10605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415" y="1319475"/>
            <a:ext cx="4511310" cy="2796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5" name="Picture 3" descr="D:\DCIM\106_PANA\P10605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976" y="4336376"/>
            <a:ext cx="4520792" cy="2752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6" name="Picture 4" descr="D:\DCIM\106_PANA\P10605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7328" y="1358252"/>
            <a:ext cx="4431100" cy="2756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7" name="Picture 5" descr="D:\DCIM\106_PANA\P10605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7329" y="4322079"/>
            <a:ext cx="4345891" cy="2752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688071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584762" y="0"/>
            <a:ext cx="9570593" cy="24416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Рус теле </a:t>
            </a:r>
            <a:r>
              <a:rPr lang="ru-RU" dirty="0" err="1" smtClean="0"/>
              <a:t>эшчәнлегендә җырлыйбыз</a:t>
            </a:r>
            <a:r>
              <a:rPr lang="ru-RU" dirty="0" smtClean="0"/>
              <a:t>, </a:t>
            </a:r>
            <a:r>
              <a:rPr lang="ru-RU" dirty="0" err="1" smtClean="0"/>
              <a:t>биибез</a:t>
            </a:r>
            <a:r>
              <a:rPr lang="ru-RU" dirty="0" smtClean="0"/>
              <a:t>, </a:t>
            </a:r>
            <a:r>
              <a:rPr lang="ru-RU" dirty="0" err="1" smtClean="0"/>
              <a:t>уйныйбыз</a:t>
            </a:r>
            <a:r>
              <a:rPr lang="ru-RU" sz="4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D:\фотки эльмиры\Фото05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395" y="1875220"/>
            <a:ext cx="4048288" cy="2540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0" name="Picture 2" descr="F:\DCIM\106_PANA\P10605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876" y="1843259"/>
            <a:ext cx="4462920" cy="2572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F:\DCIM\106_PANA\P10605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087" y="4383808"/>
            <a:ext cx="4302039" cy="2532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42121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588137" y="630083"/>
            <a:ext cx="9570593" cy="126021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Реж</a:t>
            </a:r>
            <a:r>
              <a:rPr lang="tt-RU" dirty="0" smtClean="0"/>
              <a:t>им мометларында рус теле кабинетында</a:t>
            </a:r>
            <a:endParaRPr lang="ru-RU" sz="5000" dirty="0" smtClean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фото на презентацию\DSC047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767" y="1890303"/>
            <a:ext cx="5031231" cy="3557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4" descr="D:\фото на презентацию\DSC047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8282" y="3463063"/>
            <a:ext cx="4958165" cy="34668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2121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501219" y="393792"/>
            <a:ext cx="9607386" cy="189032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err="1" smtClean="0"/>
              <a:t>Бармак</a:t>
            </a:r>
            <a:r>
              <a:rPr lang="ru-RU" dirty="0" smtClean="0"/>
              <a:t> </a:t>
            </a:r>
            <a:r>
              <a:rPr lang="ru-RU" dirty="0" err="1" smtClean="0"/>
              <a:t>уеннары</a:t>
            </a:r>
            <a:r>
              <a:rPr lang="ru-RU" dirty="0" smtClean="0"/>
              <a:t> </a:t>
            </a:r>
            <a:r>
              <a:rPr lang="ru-RU" dirty="0" err="1" smtClean="0"/>
              <a:t>уйныйбыз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F:\DCIM\106_PANA\P1060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651" y="1478259"/>
            <a:ext cx="7915679" cy="5081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393792"/>
            <a:ext cx="10108638" cy="16540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sz="4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Рус телендә хәрәкәтле уеннар өйрәнәбез</a:t>
            </a:r>
            <a:endParaRPr lang="ru-RU" sz="4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фото детсад мама\DSC04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21" y="2047830"/>
            <a:ext cx="4678394" cy="3386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D:\фото детсад мама\DSC05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9614" y="2835467"/>
            <a:ext cx="4929024" cy="3721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236265"/>
            <a:ext cx="10108638" cy="181156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tt-RU" sz="4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Өстәл уеннары уйнаганда русча сузләрне ныгытабыз</a:t>
            </a:r>
            <a:endParaRPr lang="ru-RU" sz="4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Диля флешка 2\дилэ фотки для коллажа\DSC03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21" y="2520412"/>
            <a:ext cx="4845480" cy="3562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D:\Диля флешка 2\дилэ фотки для коллажа\DSC03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786" y="2520412"/>
            <a:ext cx="4594852" cy="3562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534670" y="302801"/>
            <a:ext cx="9624060" cy="142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06" tIns="52153" rIns="104306" bIns="52153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tt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 төсләрне, җиләк-җимешләрне, яшелчәләрне атарга өйрәнәләр</a:t>
            </a:r>
            <a:endParaRPr lang="ru-RU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534670" y="1764295"/>
            <a:ext cx="9624060" cy="499008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F:\DCIM\106_PANA\P10605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09" y="1740020"/>
            <a:ext cx="8841982" cy="5302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762" y="367562"/>
            <a:ext cx="9523876" cy="1521097"/>
          </a:xfrm>
          <a:prstGeom prst="rect">
            <a:avLst/>
          </a:prstGeom>
          <a:noFill/>
        </p:spPr>
        <p:txBody>
          <a:bodyPr wrap="square" lIns="104306" tIns="52153" rIns="104306" bIns="52153">
            <a:spAutoFit/>
          </a:bodyPr>
          <a:lstStyle/>
          <a:p>
            <a:pPr algn="ctr">
              <a:defRPr/>
            </a:pPr>
            <a:r>
              <a:rPr lang="tt-RU" sz="4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Яраткан мультфильм геройлары турында сөйләшәбез</a:t>
            </a:r>
            <a:endParaRPr lang="ru-RU" sz="4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DCIM\106_PANA\P10605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232" y="1826714"/>
            <a:ext cx="8673564" cy="5129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84762" y="5277142"/>
            <a:ext cx="9570593" cy="11593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5390" y="393794"/>
            <a:ext cx="9273248" cy="1521097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tt-RU" sz="4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Караган мул</a:t>
            </a:r>
            <a:r>
              <a:rPr lang="ru-RU" sz="4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4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тфильмнар буенча рәсем күргәзмәсе</a:t>
            </a:r>
            <a:endParaRPr lang="ru-RU" sz="4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еделя русяз\фотки\DSC052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305" y="1811539"/>
            <a:ext cx="3926510" cy="2756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D:\Диля флешка 2\дилэ фотки для коллажа\DSC02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8513" y="4331978"/>
            <a:ext cx="3869671" cy="27222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D:\неделя русяз\DSC052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5043" y="1811539"/>
            <a:ext cx="4037901" cy="2677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762" y="1"/>
            <a:ext cx="9607419" cy="1811539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 </a:t>
            </a:r>
            <a:endParaRPr lang="ru-RU" sz="3200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4670" y="1732775"/>
            <a:ext cx="9624060" cy="55134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700" dirty="0"/>
          </a:p>
          <a:p>
            <a:endParaRPr lang="ru-RU" sz="27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4668" y="923111"/>
            <a:ext cx="94298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400" dirty="0" err="1" smtClean="0">
                <a:solidFill>
                  <a:srgbClr val="7030A0"/>
                </a:solidFill>
              </a:rPr>
              <a:t>Безнең яшәешебезгә </a:t>
            </a:r>
            <a:r>
              <a:rPr lang="ru-RU" sz="2400" dirty="0" smtClean="0">
                <a:solidFill>
                  <a:srgbClr val="7030A0"/>
                </a:solidFill>
              </a:rPr>
              <a:t>компьютер </a:t>
            </a:r>
            <a:r>
              <a:rPr lang="ru-RU" sz="2400" dirty="0" err="1" smtClean="0">
                <a:solidFill>
                  <a:srgbClr val="7030A0"/>
                </a:solidFill>
              </a:rPr>
              <a:t>елдан</a:t>
            </a:r>
            <a:r>
              <a:rPr lang="ru-RU" sz="2400" dirty="0" smtClean="0">
                <a:solidFill>
                  <a:srgbClr val="7030A0"/>
                </a:solidFill>
              </a:rPr>
              <a:t> ел </a:t>
            </a:r>
            <a:r>
              <a:rPr lang="ru-RU" sz="2400" dirty="0" err="1" smtClean="0">
                <a:solidFill>
                  <a:srgbClr val="7030A0"/>
                </a:solidFill>
              </a:rPr>
              <a:t>ныграк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үтеп керә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аның белән бергә информацион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коммуникатив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технологияләр дә</a:t>
            </a:r>
            <a:r>
              <a:rPr lang="ru-RU" sz="2400" dirty="0" smtClean="0">
                <a:solidFill>
                  <a:srgbClr val="7030A0"/>
                </a:solidFill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</a:rPr>
              <a:t>Информацион</a:t>
            </a:r>
            <a:r>
              <a:rPr lang="ru-RU" sz="2400" dirty="0" smtClean="0">
                <a:solidFill>
                  <a:srgbClr val="7030A0"/>
                </a:solidFill>
              </a:rPr>
              <a:t>  </a:t>
            </a:r>
            <a:r>
              <a:rPr lang="ru-RU" sz="2400" dirty="0" err="1" smtClean="0">
                <a:solidFill>
                  <a:srgbClr val="7030A0"/>
                </a:solidFill>
              </a:rPr>
              <a:t>коммуникатив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технологияләр </a:t>
            </a:r>
            <a:r>
              <a:rPr lang="ru-RU" sz="2400" dirty="0" smtClean="0">
                <a:solidFill>
                  <a:srgbClr val="7030A0"/>
                </a:solidFill>
              </a:rPr>
              <a:t>– </a:t>
            </a:r>
            <a:r>
              <a:rPr lang="ru-RU" sz="2400" dirty="0" err="1" smtClean="0">
                <a:solidFill>
                  <a:srgbClr val="7030A0"/>
                </a:solidFill>
              </a:rPr>
              <a:t>ул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җәмгыятьнең информацияне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җыю, саклау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эшкәртү һәм тарату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өчен кулланыла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торган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алымнар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җайланмалар һәм процесслар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җыелмасы.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Белем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һәм тәрбия бирү эшчәнлеген әлеге технологияләрсез күз алдына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китереп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булмый</a:t>
            </a:r>
            <a:r>
              <a:rPr lang="ru-RU" sz="2400" dirty="0" smtClean="0">
                <a:solidFill>
                  <a:srgbClr val="7030A0"/>
                </a:solidFill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</a:rPr>
              <a:t>Балаларны</a:t>
            </a:r>
            <a:r>
              <a:rPr lang="ru-RU" sz="2400" dirty="0" smtClean="0">
                <a:solidFill>
                  <a:srgbClr val="7030A0"/>
                </a:solidFill>
              </a:rPr>
              <a:t> рус </a:t>
            </a:r>
            <a:r>
              <a:rPr lang="ru-RU" sz="2400" dirty="0" err="1" smtClean="0">
                <a:solidFill>
                  <a:srgbClr val="7030A0"/>
                </a:solidFill>
              </a:rPr>
              <a:t>теленә өйрәтүдә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аларның сөйләмен үстерүдә яңалыклар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презентацияләр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мультимедия</a:t>
            </a:r>
            <a:r>
              <a:rPr lang="ru-RU" sz="2400" dirty="0" smtClean="0">
                <a:solidFill>
                  <a:srgbClr val="7030A0"/>
                </a:solidFill>
              </a:rPr>
              <a:t>  </a:t>
            </a:r>
            <a:r>
              <a:rPr lang="ru-RU" sz="2400" dirty="0" err="1" smtClean="0">
                <a:solidFill>
                  <a:srgbClr val="7030A0"/>
                </a:solidFill>
              </a:rPr>
              <a:t>технологияләре дәресләрне җанландыра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балаларда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кызыксыну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уята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2400" dirty="0" err="1" smtClean="0">
                <a:solidFill>
                  <a:srgbClr val="7030A0"/>
                </a:solidFill>
              </a:rPr>
              <a:t>Матур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әдәбият, халык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иҗаты, күрсәтмәлелек, предметлар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белән уен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хәрәкәтләре, бармак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уеннары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кошларның, җәнлекләрнең образларын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имитацияләү </a:t>
            </a:r>
            <a:r>
              <a:rPr lang="ru-RU" sz="2400" dirty="0" smtClean="0">
                <a:solidFill>
                  <a:srgbClr val="7030A0"/>
                </a:solidFill>
              </a:rPr>
              <a:t>– </a:t>
            </a:r>
            <a:r>
              <a:rPr lang="ru-RU" sz="2400" dirty="0" err="1" smtClean="0">
                <a:solidFill>
                  <a:srgbClr val="7030A0"/>
                </a:solidFill>
              </a:rPr>
              <a:t>болар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барысы</a:t>
            </a:r>
            <a:r>
              <a:rPr lang="ru-RU" sz="2400" dirty="0" smtClean="0">
                <a:solidFill>
                  <a:srgbClr val="7030A0"/>
                </a:solidFill>
              </a:rPr>
              <a:t> да </a:t>
            </a:r>
            <a:r>
              <a:rPr lang="ru-RU" sz="2400" dirty="0" err="1" smtClean="0">
                <a:solidFill>
                  <a:srgbClr val="7030A0"/>
                </a:solidFill>
              </a:rPr>
              <a:t>нәниләрне </a:t>
            </a:r>
            <a:r>
              <a:rPr lang="ru-RU" sz="2400" dirty="0" smtClean="0">
                <a:solidFill>
                  <a:srgbClr val="7030A0"/>
                </a:solidFill>
              </a:rPr>
              <a:t>рус </a:t>
            </a:r>
            <a:r>
              <a:rPr lang="ru-RU" sz="2400" dirty="0" err="1" smtClean="0">
                <a:solidFill>
                  <a:srgbClr val="7030A0"/>
                </a:solidFill>
              </a:rPr>
              <a:t>теленә өйрәтүдә</a:t>
            </a:r>
            <a:r>
              <a:rPr lang="ru-RU" sz="2400" dirty="0" smtClean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аларның сөйләмен үстерүдә зур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әһәмияткә ия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0024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305" y="469080"/>
            <a:ext cx="9356790" cy="1521097"/>
          </a:xfrm>
          <a:prstGeom prst="rect">
            <a:avLst/>
          </a:prstGeom>
          <a:noFill/>
        </p:spPr>
        <p:txBody>
          <a:bodyPr wrap="square" lIns="104306" tIns="52153" rIns="104306" bIns="52153">
            <a:spAutoFit/>
          </a:bodyPr>
          <a:lstStyle/>
          <a:p>
            <a:pPr algn="ctr">
              <a:defRPr/>
            </a:pPr>
            <a:r>
              <a:rPr lang="tt-RU" sz="4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Уен вакытында да рус телен белү кирәк</a:t>
            </a:r>
            <a:endParaRPr lang="ru-RU" sz="4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D:\суган утырту\Фото13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305" y="1911548"/>
            <a:ext cx="4088930" cy="2901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D:\шакуровна\CIMG94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6700" y="1888831"/>
            <a:ext cx="4463096" cy="2923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8" name="Picture 2" descr="F:\DCIM\106_PANA\P10605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047" y="4556886"/>
            <a:ext cx="4210468" cy="2461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88137" y="630083"/>
            <a:ext cx="9436958" cy="1181456"/>
          </a:xfrm>
        </p:spPr>
        <p:txBody>
          <a:bodyPr>
            <a:normAutofit fontScale="90000"/>
          </a:bodyPr>
          <a:lstStyle/>
          <a:p>
            <a:pPr algn="ctr"/>
            <a:r>
              <a:rPr lang="tt-RU" sz="50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УМК буенча үткән материалны кабатлау</a:t>
            </a:r>
            <a:endParaRPr lang="ru-RU" sz="5000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Диля флешка 2\дилэ фотки для коллажа\DSC03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186" y="1805225"/>
            <a:ext cx="4378886" cy="2610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Documents and Settings\Чулпан\Рабочий стол\01.01.2002(8)\DSC012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5119" y="1805225"/>
            <a:ext cx="4378886" cy="2610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2" name="Picture 2" descr="F:\Диля флешка 2\DSC041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29" y="4256985"/>
            <a:ext cx="4463096" cy="2765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9653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37" y="525553"/>
            <a:ext cx="9570593" cy="793922"/>
          </a:xfrm>
        </p:spPr>
        <p:txBody>
          <a:bodyPr/>
          <a:lstStyle/>
          <a:p>
            <a:pPr algn="ctr"/>
            <a:r>
              <a:rPr lang="tt-RU" dirty="0" smtClean="0">
                <a:solidFill>
                  <a:srgbClr val="7030A0"/>
                </a:solidFill>
                <a:effectLst/>
              </a:rPr>
              <a:t>Рус теле атналыгы</a:t>
            </a:r>
            <a:endParaRPr lang="ru-RU" dirty="0">
              <a:solidFill>
                <a:srgbClr val="7030A0"/>
              </a:solidFill>
              <a:effectLst/>
            </a:endParaRPr>
          </a:p>
        </p:txBody>
      </p:sp>
      <p:pic>
        <p:nvPicPr>
          <p:cNvPr id="5" name="Picture 5" descr="C:\Documents and Settings\N\Рабочий стол\детсад\DSC052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480" y="1347684"/>
            <a:ext cx="4938069" cy="2892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C:\Documents and Settings\N\Рабочий стол\детсад\DSC053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03" y="4345780"/>
            <a:ext cx="4823798" cy="2798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C:\Documents and Settings\N\Рабочий стол\детсад\DSC052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0971" y="4345780"/>
            <a:ext cx="4685662" cy="2869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5" descr="C:\Documents and Settings\N\Рабочий стол\детсад\Фото13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0766" y="1307309"/>
            <a:ext cx="4585868" cy="2932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1345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762" y="1"/>
            <a:ext cx="9607419" cy="1811539"/>
          </a:xfrm>
        </p:spPr>
        <p:txBody>
          <a:bodyPr>
            <a:normAutofit/>
          </a:bodyPr>
          <a:lstStyle/>
          <a:p>
            <a:pPr algn="ctr"/>
            <a:endParaRPr lang="ru-RU" sz="3200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4670" y="1732775"/>
            <a:ext cx="9624060" cy="55134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700" dirty="0"/>
          </a:p>
          <a:p>
            <a:endParaRPr lang="ru-RU" sz="2700" dirty="0"/>
          </a:p>
        </p:txBody>
      </p:sp>
    </p:spTree>
    <p:extLst>
      <p:ext uri="{BB962C8B-B14F-4D97-AF65-F5344CB8AC3E}">
        <p14:creationId xmlns="" xmlns:p14="http://schemas.microsoft.com/office/powerpoint/2010/main" val="2070024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1792" y="565921"/>
            <a:ext cx="9570593" cy="630110"/>
          </a:xfrm>
        </p:spPr>
        <p:txBody>
          <a:bodyPr>
            <a:noAutofit/>
          </a:bodyPr>
          <a:lstStyle/>
          <a:p>
            <a:pPr algn="ctr"/>
            <a:r>
              <a:rPr lang="ru-RU" sz="46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Рус теле кабинеты</a:t>
            </a:r>
            <a:endParaRPr lang="ru-RU" sz="4600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DCIM\106_PANA\P10605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41" y="1295594"/>
            <a:ext cx="4637217" cy="3278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F:\DCIM\106_PANA\P10605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899" y="3304279"/>
            <a:ext cx="4856071" cy="3433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470218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8137" y="551320"/>
            <a:ext cx="9570593" cy="1260219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Балаларга</a:t>
            </a:r>
            <a:r>
              <a:rPr lang="ru-RU" sz="4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рус </a:t>
            </a:r>
            <a:r>
              <a:rPr lang="ru-RU" sz="4000" dirty="0" err="1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телен</a:t>
            </a:r>
            <a:r>
              <a:rPr lang="ru-RU" sz="4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tt-RU" sz="4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әрбияче Гарипова Дилә Салимҗановна өйрәтә</a:t>
            </a:r>
            <a:endParaRPr lang="ru-RU" sz="4000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фото детсад мама\DSC05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847" y="1838503"/>
            <a:ext cx="4511310" cy="3407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7" name="Picture 5" descr="D:\фотки эльмиры\Фото05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3157" y="3542455"/>
            <a:ext cx="4761938" cy="332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470218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588137" y="787611"/>
            <a:ext cx="9570593" cy="22786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УМК </a:t>
            </a:r>
            <a:r>
              <a:rPr lang="ru-RU" dirty="0" err="1" smtClean="0"/>
              <a:t>буенча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кулланма</a:t>
            </a:r>
            <a:r>
              <a:rPr lang="ru-RU" dirty="0" smtClean="0"/>
              <a:t> </a:t>
            </a:r>
            <a:r>
              <a:rPr lang="ru-RU" dirty="0" err="1" smtClean="0"/>
              <a:t>материаллар</a:t>
            </a:r>
            <a:r>
              <a:rPr lang="ru-RU" sz="6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/>
            </a:r>
            <a:br>
              <a:rPr lang="ru-RU" sz="6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endParaRPr lang="ru-RU" sz="5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D:\DCIM\106_PANA\P10605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956" y="3224887"/>
            <a:ext cx="4615535" cy="3706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1" name="Picture 3" descr="D:\DCIM\106_PANA\P10605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0243" y="3224887"/>
            <a:ext cx="4632181" cy="3706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2121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534670" y="143547"/>
            <a:ext cx="9624060" cy="174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06" tIns="52153" rIns="104306" bIns="52153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9pPr>
          </a:lstStyle>
          <a:p>
            <a:pPr algn="ctr" defTabSz="512474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tt-RU" sz="4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Уртанчылар төркемендә УМК буенча үстерешле тирәлек</a:t>
            </a:r>
            <a:endParaRPr lang="ru-RU" sz="4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534670" y="1764302"/>
            <a:ext cx="9624060" cy="4990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06" tIns="52153" rIns="104306" bIns="52153" anchor="ctr"/>
          <a:lstStyle/>
          <a:p>
            <a:pPr defTabSz="51247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 smtClean="0">
              <a:solidFill>
                <a:prstClr val="white"/>
              </a:solidFill>
              <a:latin typeface="Garamond" pitchFamily="16" charset="0"/>
              <a:cs typeface="Arial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D:\DCIM\106_PANA\P10605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507" y="2192788"/>
            <a:ext cx="4629774" cy="3493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F:\DCIM\106_PANA\P10605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656" y="2192788"/>
            <a:ext cx="4826075" cy="3493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275343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417676" y="551320"/>
            <a:ext cx="9624060" cy="180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06" tIns="52153" rIns="104306" bIns="52153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Garamond" pitchFamily="16" charset="0"/>
                <a:cs typeface="Arial" charset="0"/>
              </a:defRPr>
            </a:lvl9pPr>
          </a:lstStyle>
          <a:p>
            <a:pPr algn="ctr" defTabSz="512474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tt-RU" sz="4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Зурлар төркемендә УМК буенча устерешле тирәлек</a:t>
            </a:r>
            <a:endParaRPr lang="ru-RU" sz="4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447415" y="1764302"/>
            <a:ext cx="9624060" cy="4990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06" tIns="52153" rIns="104306" bIns="52153" anchor="ctr"/>
          <a:lstStyle/>
          <a:p>
            <a:pPr defTabSz="51247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 smtClean="0">
              <a:solidFill>
                <a:prstClr val="white"/>
              </a:solidFill>
              <a:latin typeface="Garamond" pitchFamily="16" charset="0"/>
              <a:cs typeface="Arial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D:\DCIM\106_PANA\P10605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993" y="2533474"/>
            <a:ext cx="4509309" cy="3403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F:\DCIM\106_PANA\P10605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218" y="2546537"/>
            <a:ext cx="4806258" cy="3390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4519139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652" y="684287"/>
            <a:ext cx="5277529" cy="201622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tt-RU" sz="32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t-RU" sz="3200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t-RU" sz="32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t-RU" sz="3200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t-RU" sz="36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Рус теле кабинеты                </a:t>
            </a:r>
            <a:br>
              <a:rPr lang="tt-RU" sz="36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t-RU" sz="36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экран, ноутбук, проектор белән тәэмин ителде</a:t>
            </a:r>
            <a:endParaRPr lang="ru-RU" sz="3600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4670" y="1732775"/>
            <a:ext cx="9624060" cy="55134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700" dirty="0"/>
          </a:p>
          <a:p>
            <a:endParaRPr lang="ru-RU" sz="2700" dirty="0"/>
          </a:p>
        </p:txBody>
      </p:sp>
      <p:pic>
        <p:nvPicPr>
          <p:cNvPr id="1027" name="Picture 3" descr="C:\Users\детский сад\Desktop\P10608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684287"/>
            <a:ext cx="4176464" cy="2973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етский сад\Desktop\P10608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532" y="3657547"/>
            <a:ext cx="4464496" cy="3348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70024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88137" y="630083"/>
            <a:ext cx="9570593" cy="1260219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tt-RU" sz="5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УМК буенча дидактик уеннар куллану</a:t>
            </a:r>
            <a:endParaRPr lang="ru-RU" sz="5000" dirty="0" smtClean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неделя русяз\фотки\DSC05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049" y="1771080"/>
            <a:ext cx="3998866" cy="2393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F:\DCIM\106_PANA\P10605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328" y="1748757"/>
            <a:ext cx="3957840" cy="2500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3" name="Picture 3" descr="F:\DCIM\106_PANA\P10605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50" y="4415769"/>
            <a:ext cx="3894144" cy="2465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4" name="Picture 4" descr="F:\DCIM\106_PANA\P10605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538" y="4415769"/>
            <a:ext cx="3873630" cy="2465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93</Words>
  <Application>Microsoft Office PowerPoint</Application>
  <PresentationFormat>Произвольный</PresentationFormat>
  <Paragraphs>25</Paragraphs>
  <Slides>23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                                                         Балаларны ике дәүләт теленә өйрәтудә инновацион технологияләр куллану Гарипова Дилэ Салимзяновна    </vt:lpstr>
      <vt:lpstr> </vt:lpstr>
      <vt:lpstr>Рус теле кабинеты</vt:lpstr>
      <vt:lpstr>Балаларга рус телен тәрбияче Гарипова Дилә Салимҗановна өйрәтә</vt:lpstr>
      <vt:lpstr>    УМК буенча кулланма материаллар </vt:lpstr>
      <vt:lpstr>Слайд 6</vt:lpstr>
      <vt:lpstr>Слайд 7</vt:lpstr>
      <vt:lpstr>    Рус теле кабинеты                 экран, ноутбук, проектор белән тәэмин ителде</vt:lpstr>
      <vt:lpstr>УМК буенча дидактик уеннар куллану</vt:lpstr>
      <vt:lpstr>Ата-аналар җыелышында рус теленнән ачык эшчәнлек </vt:lpstr>
      <vt:lpstr>Әти-әниләргә һәм тәрбиячеләргә ярдәмгә</vt:lpstr>
      <vt:lpstr>     Рус теле эшчәнлегендә җырлыйбыз, биибез, уйныйбыз </vt:lpstr>
      <vt:lpstr>    Режим мометларында рус теле кабинетында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УМК буенча үткән материалны кабатлау</vt:lpstr>
      <vt:lpstr>Рус теле атналыгы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развивающей среды по требованиям ФГОС в группах ДОУ по обучению дошкольников русскому языку с использованием УМК</dc:title>
  <dc:creator>младшая</dc:creator>
  <cp:lastModifiedBy>Admin</cp:lastModifiedBy>
  <cp:revision>65</cp:revision>
  <dcterms:created xsi:type="dcterms:W3CDTF">2015-04-15T06:02:31Z</dcterms:created>
  <dcterms:modified xsi:type="dcterms:W3CDTF">2015-11-11T09:51:32Z</dcterms:modified>
</cp:coreProperties>
</file>